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5"/>
  </p:notesMasterIdLst>
  <p:handoutMasterIdLst>
    <p:handoutMasterId r:id="rId36"/>
  </p:handoutMasterIdLst>
  <p:sldIdLst>
    <p:sldId id="489" r:id="rId5"/>
    <p:sldId id="356" r:id="rId6"/>
    <p:sldId id="538" r:id="rId7"/>
    <p:sldId id="537" r:id="rId8"/>
    <p:sldId id="366" r:id="rId9"/>
    <p:sldId id="377" r:id="rId10"/>
    <p:sldId id="369" r:id="rId11"/>
    <p:sldId id="368" r:id="rId12"/>
    <p:sldId id="370" r:id="rId13"/>
    <p:sldId id="375" r:id="rId14"/>
    <p:sldId id="364" r:id="rId15"/>
    <p:sldId id="376" r:id="rId16"/>
    <p:sldId id="372" r:id="rId17"/>
    <p:sldId id="381" r:id="rId18"/>
    <p:sldId id="373" r:id="rId19"/>
    <p:sldId id="374" r:id="rId20"/>
    <p:sldId id="378" r:id="rId21"/>
    <p:sldId id="535" r:id="rId22"/>
    <p:sldId id="536" r:id="rId23"/>
    <p:sldId id="382" r:id="rId24"/>
    <p:sldId id="383" r:id="rId25"/>
    <p:sldId id="384" r:id="rId26"/>
    <p:sldId id="385" r:id="rId27"/>
    <p:sldId id="386" r:id="rId28"/>
    <p:sldId id="387" r:id="rId29"/>
    <p:sldId id="388" r:id="rId30"/>
    <p:sldId id="534" r:id="rId31"/>
    <p:sldId id="379" r:id="rId32"/>
    <p:sldId id="488" r:id="rId33"/>
    <p:sldId id="539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24" userDrawn="1">
          <p15:clr>
            <a:srgbClr val="A4A3A4"/>
          </p15:clr>
        </p15:guide>
        <p15:guide id="2" pos="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0304"/>
    <a:srgbClr val="006600"/>
    <a:srgbClr val="99FF33"/>
    <a:srgbClr val="77933C"/>
    <a:srgbClr val="953735"/>
    <a:srgbClr val="990000"/>
    <a:srgbClr val="969696"/>
    <a:srgbClr val="252626"/>
    <a:srgbClr val="0C0D0C"/>
    <a:srgbClr val="9E9A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4" autoAdjust="0"/>
    <p:restoredTop sz="96301" autoAdjust="0"/>
  </p:normalViewPr>
  <p:slideViewPr>
    <p:cSldViewPr snapToGrid="0" snapToObjects="1">
      <p:cViewPr varScale="1">
        <p:scale>
          <a:sx n="170" d="100"/>
          <a:sy n="170" d="100"/>
        </p:scale>
        <p:origin x="456" y="176"/>
      </p:cViewPr>
      <p:guideLst>
        <p:guide orient="horz" pos="1524"/>
        <p:guide pos="4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notesViewPr>
    <p:cSldViewPr snapToGrid="0" snapToObjects="1">
      <p:cViewPr varScale="1">
        <p:scale>
          <a:sx n="132" d="100"/>
          <a:sy n="132" d="100"/>
        </p:scale>
        <p:origin x="-592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varro Ulloa, Luis Enrique" userId="adde1b74-f296-445a-8659-1214c6e2ca22" providerId="ADAL" clId="{F9BE5AA7-96ED-9847-AAF6-84F4808D360C}"/>
    <pc:docChg chg="modSld">
      <pc:chgData name="Navarro Ulloa, Luis Enrique" userId="adde1b74-f296-445a-8659-1214c6e2ca22" providerId="ADAL" clId="{F9BE5AA7-96ED-9847-AAF6-84F4808D360C}" dt="2024-08-20T14:44:17.943" v="0" actId="20577"/>
      <pc:docMkLst>
        <pc:docMk/>
      </pc:docMkLst>
      <pc:sldChg chg="modSp modAnim">
        <pc:chgData name="Navarro Ulloa, Luis Enrique" userId="adde1b74-f296-445a-8659-1214c6e2ca22" providerId="ADAL" clId="{F9BE5AA7-96ED-9847-AAF6-84F4808D360C}" dt="2024-08-20T14:44:17.943" v="0" actId="20577"/>
        <pc:sldMkLst>
          <pc:docMk/>
          <pc:sldMk cId="2723586299" sldId="488"/>
        </pc:sldMkLst>
        <pc:spChg chg="mod">
          <ac:chgData name="Navarro Ulloa, Luis Enrique" userId="adde1b74-f296-445a-8659-1214c6e2ca22" providerId="ADAL" clId="{F9BE5AA7-96ED-9847-AAF6-84F4808D360C}" dt="2024-08-20T14:44:17.943" v="0" actId="20577"/>
          <ac:spMkLst>
            <pc:docMk/>
            <pc:sldMk cId="2723586299" sldId="488"/>
            <ac:spMk id="29" creationId="{3DCD8C22-0BA2-1FB7-3948-72DFE0F1559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859BD-4604-2843-976C-9F2DEE3C79DB}" type="datetimeFigureOut">
              <a:rPr lang="en-US" smtClean="0"/>
              <a:t>8/20/24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64456-6A4C-DF40-836A-7ED7CB722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83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08F45-8DB7-E449-85E4-EC04F96DF3AA}" type="datetimeFigureOut">
              <a:rPr lang="en-US" smtClean="0"/>
              <a:t>8/20/24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6D261-4ACC-5E49-97C5-9D8FD2D9A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45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3304" y="-648376"/>
            <a:ext cx="733465" cy="2367520"/>
            <a:chOff x="685136" y="-246616"/>
            <a:chExt cx="733465" cy="2367520"/>
          </a:xfrm>
        </p:grpSpPr>
        <p:sp>
          <p:nvSpPr>
            <p:cNvPr id="6" name="Rectangle 5"/>
            <p:cNvSpPr/>
            <p:nvPr userDrawn="1"/>
          </p:nvSpPr>
          <p:spPr>
            <a:xfrm>
              <a:off x="685136" y="-246616"/>
              <a:ext cx="733465" cy="236752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ab-rgb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08" y="1380149"/>
              <a:ext cx="489120" cy="62080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02903" y="2766523"/>
            <a:ext cx="7734221" cy="1114494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000" b="1" i="0" spc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Unnecessarily extra long title of presentation</a:t>
            </a:r>
          </a:p>
        </p:txBody>
      </p:sp>
      <p:sp>
        <p:nvSpPr>
          <p:cNvPr id="11" name="Text Placeholder 1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0694" y="4709821"/>
            <a:ext cx="7734222" cy="277654"/>
          </a:xfrm>
        </p:spPr>
        <p:txBody>
          <a:bodyPr anchor="ctr">
            <a:noAutofit/>
          </a:bodyPr>
          <a:lstStyle>
            <a:lvl1pPr marL="0" indent="0">
              <a:buNone/>
              <a:defRPr sz="1100" b="1" spc="8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INDIANA UNIVERSITY BLOOMINGTON</a:t>
            </a:r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530694" y="2443859"/>
            <a:ext cx="7734222" cy="252412"/>
          </a:xfrm>
        </p:spPr>
        <p:txBody>
          <a:bodyPr anchor="ctr">
            <a:noAutofit/>
          </a:bodyPr>
          <a:lstStyle>
            <a:lvl1pPr marL="0" indent="0">
              <a:buNone/>
              <a:defRPr sz="1800" b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SUBHEAD OR NAME OF SCHOOL, DEPARTMENT, OR UNIT</a:t>
            </a:r>
          </a:p>
        </p:txBody>
      </p:sp>
    </p:spTree>
    <p:extLst>
      <p:ext uri="{BB962C8B-B14F-4D97-AF65-F5344CB8AC3E}">
        <p14:creationId xmlns:p14="http://schemas.microsoft.com/office/powerpoint/2010/main" val="1256653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 IUPUI lockup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 userDrawn="1">
            <p:ph idx="1"/>
          </p:nvPr>
        </p:nvSpPr>
        <p:spPr>
          <a:xfrm>
            <a:off x="536602" y="680397"/>
            <a:ext cx="7859185" cy="272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31042" y="4235585"/>
            <a:ext cx="536130" cy="922081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D10E6-FF8A-CC4E-B6D5-BFBD2D0FE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083" t="-148" r="-1556" b="28718"/>
          <a:stretch/>
        </p:blipFill>
        <p:spPr>
          <a:xfrm>
            <a:off x="1240484" y="4147274"/>
            <a:ext cx="4622227" cy="457200"/>
          </a:xfrm>
          <a:prstGeom prst="rect">
            <a:avLst/>
          </a:prstGeom>
        </p:spPr>
      </p:pic>
      <p:pic>
        <p:nvPicPr>
          <p:cNvPr id="13" name="Picture 12" descr="tab-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45" y="4326066"/>
            <a:ext cx="357525" cy="45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61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660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506694" y="2274522"/>
            <a:ext cx="6802482" cy="656910"/>
          </a:xfrm>
        </p:spPr>
        <p:txBody>
          <a:bodyPr anchor="ctr">
            <a:noAutofit/>
          </a:bodyPr>
          <a:lstStyle>
            <a:lvl1pPr>
              <a:defRPr sz="4000" b="1" i="0" spc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526131" y="2031339"/>
            <a:ext cx="3700462" cy="252412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5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NUMBER OR SUBTITLE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-14942" y="2032000"/>
            <a:ext cx="148614" cy="836706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5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699065"/>
          </a:xfrm>
        </p:spPr>
        <p:txBody>
          <a:bodyPr>
            <a:normAutofit/>
          </a:bodyPr>
          <a:lstStyle>
            <a:lvl1pPr>
              <a:defRPr sz="2800" b="1" i="0" cap="none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556000" y="354105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14" name="Rectangle 13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tab-rgb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98" y="4726863"/>
              <a:ext cx="258207" cy="32772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>
                  <a:solidFill>
                    <a:srgbClr val="FFFFFF"/>
                  </a:solidFill>
                </a:rPr>
                <a:t>INDIANA UNIVERSITY BLOOMINGTON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2060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25303" y="1629405"/>
            <a:ext cx="4560579" cy="279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1pPr>
            <a:lvl2pPr marL="742950" indent="-28575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2pPr>
            <a:lvl3pPr marL="11430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3pPr>
            <a:lvl4pPr marL="16002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4pPr>
            <a:lvl5pPr marL="20574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573058" y="0"/>
            <a:ext cx="3570941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635303" y="4661517"/>
            <a:ext cx="387197" cy="528963"/>
            <a:chOff x="635303" y="4661517"/>
            <a:chExt cx="387197" cy="528963"/>
          </a:xfrm>
        </p:grpSpPr>
        <p:sp>
          <p:nvSpPr>
            <p:cNvPr id="11" name="Rectangle 10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tab-rgb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98" y="4726863"/>
              <a:ext cx="258207" cy="3277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6110E9-6F8A-B51E-A1FD-6F9656D0C3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9827" y="73270"/>
            <a:ext cx="8004391" cy="699065"/>
          </a:xfrm>
        </p:spPr>
        <p:txBody>
          <a:bodyPr>
            <a:normAutofit/>
          </a:bodyPr>
          <a:lstStyle>
            <a:lvl1pPr>
              <a:defRPr sz="3000" b="1" i="0" cap="none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E55057-A4C6-1359-B942-42415ACDD285}"/>
              </a:ext>
            </a:extLst>
          </p:cNvPr>
          <p:cNvSpPr/>
          <p:nvPr userDrawn="1"/>
        </p:nvSpPr>
        <p:spPr>
          <a:xfrm>
            <a:off x="0" y="272032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: blac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3348" y="759070"/>
            <a:ext cx="8004409" cy="699065"/>
          </a:xfrm>
        </p:spPr>
        <p:txBody>
          <a:bodyPr>
            <a:normAutofit/>
          </a:bodyPr>
          <a:lstStyle>
            <a:lvl1pPr>
              <a:defRPr sz="3000" b="1" i="0" cap="none" spc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3348" y="1630404"/>
            <a:ext cx="8011069" cy="2818769"/>
          </a:xfrm>
        </p:spPr>
        <p:txBody>
          <a:bodyPr>
            <a:normAutofit/>
          </a:bodyPr>
          <a:lstStyle>
            <a:lvl1pPr marL="342900" indent="-342900" algn="l">
              <a:lnSpc>
                <a:spcPct val="100000"/>
              </a:lnSpc>
              <a:buFont typeface="+mj-lt"/>
              <a:buAutoNum type="arabicPeriod"/>
              <a:defRPr sz="1800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4833956" y="284947"/>
            <a:ext cx="3700462" cy="252412"/>
          </a:xfrm>
        </p:spPr>
        <p:txBody>
          <a:bodyPr>
            <a:noAutofit/>
          </a:bodyPr>
          <a:lstStyle>
            <a:lvl1pPr marL="0" indent="0" algn="r">
              <a:buNone/>
              <a:defRPr sz="1100" b="0" i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TITLE OR SUBTITLE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0" y="957832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tab-rgb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98" y="4726863"/>
              <a:ext cx="258207" cy="32772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>
                  <a:solidFill>
                    <a:srgbClr val="FFFFFF"/>
                  </a:solidFill>
                </a:rPr>
                <a:t>INDIANA UNIVERSITY BLOOMINGTON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0124" y="464386"/>
            <a:ext cx="4560579" cy="779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 b="1" i="0" spc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530124" y="1629404"/>
            <a:ext cx="4560579" cy="2801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 marL="742950" indent="-28575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2pPr>
            <a:lvl3pPr marL="11430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3pPr>
            <a:lvl4pPr marL="16002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4pPr>
            <a:lvl5pPr marL="20574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564909" y="0"/>
            <a:ext cx="3570941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15847" y="486799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635303" y="4661517"/>
            <a:ext cx="387197" cy="528963"/>
            <a:chOff x="635303" y="4661517"/>
            <a:chExt cx="387197" cy="5289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tab-rgb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98" y="4726863"/>
              <a:ext cx="258207" cy="327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33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9" name="Rectangle 8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tab-rgb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98" y="4726863"/>
              <a:ext cx="258207" cy="32772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>
                  <a:solidFill>
                    <a:srgbClr val="FFFFFF"/>
                  </a:solidFill>
                </a:rPr>
                <a:t>INDIANA UNIVERSITY BLOOMINGTON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652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-30788" y="4661517"/>
            <a:ext cx="9228667" cy="528963"/>
            <a:chOff x="-30788" y="4661517"/>
            <a:chExt cx="9228667" cy="5289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0788" y="4734807"/>
              <a:ext cx="9228667" cy="455673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35303" y="4661517"/>
              <a:ext cx="387197" cy="528963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tab-rgb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98" y="4726863"/>
              <a:ext cx="258207" cy="32772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 userDrawn="1"/>
          </p:nvSpPr>
          <p:spPr>
            <a:xfrm>
              <a:off x="1030972" y="4823737"/>
              <a:ext cx="3613600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900" dirty="0">
                  <a:solidFill>
                    <a:srgbClr val="FFFFFF"/>
                  </a:solidFill>
                </a:rPr>
                <a:t>INDIANA UNIVERSITY BLOOMINGTON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7036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 with IUPUI lockup">
    <p:bg>
      <p:bgPr>
        <a:solidFill>
          <a:srgbClr val="69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 userDrawn="1">
            <p:ph idx="1"/>
          </p:nvPr>
        </p:nvSpPr>
        <p:spPr>
          <a:xfrm>
            <a:off x="536602" y="680397"/>
            <a:ext cx="7859185" cy="272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-15847" y="680397"/>
            <a:ext cx="82664" cy="38719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31042" y="4235585"/>
            <a:ext cx="536130" cy="922081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D10E6-FF8A-CC4E-B6D5-BFBD2D0FE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083" t="-148" r="-1556" b="28718"/>
          <a:stretch/>
        </p:blipFill>
        <p:spPr>
          <a:xfrm>
            <a:off x="1240484" y="4147274"/>
            <a:ext cx="4622227" cy="457200"/>
          </a:xfrm>
          <a:prstGeom prst="rect">
            <a:avLst/>
          </a:prstGeom>
        </p:spPr>
      </p:pic>
      <p:pic>
        <p:nvPicPr>
          <p:cNvPr id="13" name="Picture 12" descr="tab-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45" y="4326066"/>
            <a:ext cx="357525" cy="45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4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1892" y="634604"/>
            <a:ext cx="680248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1892" y="1589938"/>
            <a:ext cx="6802482" cy="3215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67" r:id="rId2"/>
    <p:sldLayoutId id="2147493472" r:id="rId3"/>
    <p:sldLayoutId id="2147493457" r:id="rId4"/>
    <p:sldLayoutId id="2147493456" r:id="rId5"/>
    <p:sldLayoutId id="2147493474" r:id="rId6"/>
    <p:sldLayoutId id="2147493475" r:id="rId7"/>
    <p:sldLayoutId id="2147493476" r:id="rId8"/>
    <p:sldLayoutId id="2147493478" r:id="rId9"/>
    <p:sldLayoutId id="2147493477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i="0" kern="100" spc="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tx1">
            <a:lumMod val="50000"/>
            <a:lumOff val="50000"/>
          </a:schemeClr>
        </a:buClr>
        <a:buSzPct val="100000"/>
        <a:buFont typeface="Wingdings" charset="2"/>
        <a:buChar char="§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abriel-zucman.eu/files/SaezZucman2020JEP.pdf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2863DFC-F769-1FFD-90F2-6C5240A658F7}"/>
              </a:ext>
            </a:extLst>
          </p:cNvPr>
          <p:cNvSpPr txBox="1">
            <a:spLocks/>
          </p:cNvSpPr>
          <p:nvPr/>
        </p:nvSpPr>
        <p:spPr>
          <a:xfrm>
            <a:off x="538314" y="2571750"/>
            <a:ext cx="7734222" cy="14788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30687B-7A7D-8F6B-9025-2A4EFABAC69E}"/>
              </a:ext>
            </a:extLst>
          </p:cNvPr>
          <p:cNvSpPr txBox="1">
            <a:spLocks/>
          </p:cNvSpPr>
          <p:nvPr/>
        </p:nvSpPr>
        <p:spPr>
          <a:xfrm>
            <a:off x="0" y="306218"/>
            <a:ext cx="9144000" cy="100019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00" spc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SPEA-V-202</a:t>
            </a:r>
          </a:p>
          <a:p>
            <a:pPr algn="ctr"/>
            <a:r>
              <a:rPr lang="en-US" sz="2400" b="0" dirty="0">
                <a:solidFill>
                  <a:schemeClr val="bg1"/>
                </a:solidFill>
              </a:rPr>
              <a:t>Contemporary Economic Issues in Public Affairs</a:t>
            </a:r>
          </a:p>
          <a:p>
            <a:pPr algn="ctr"/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B2BB0-25A8-51DD-1E72-4A1ECB509AE5}"/>
              </a:ext>
            </a:extLst>
          </p:cNvPr>
          <p:cNvSpPr/>
          <p:nvPr/>
        </p:nvSpPr>
        <p:spPr>
          <a:xfrm>
            <a:off x="0" y="1787777"/>
            <a:ext cx="9144000" cy="871464"/>
          </a:xfrm>
          <a:prstGeom prst="rect">
            <a:avLst/>
          </a:prstGeom>
          <a:solidFill>
            <a:srgbClr val="6903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Tax Policy 1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1602D2-5AC3-8AC2-F630-020397F6961F}"/>
              </a:ext>
            </a:extLst>
          </p:cNvPr>
          <p:cNvSpPr txBox="1">
            <a:spLocks/>
          </p:cNvSpPr>
          <p:nvPr/>
        </p:nvSpPr>
        <p:spPr>
          <a:xfrm>
            <a:off x="0" y="3140606"/>
            <a:ext cx="9144000" cy="100019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00" spc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2400" b="0" dirty="0">
                <a:solidFill>
                  <a:schemeClr val="bg1"/>
                </a:solidFill>
              </a:rPr>
              <a:t>Luis Navarro</a:t>
            </a:r>
          </a:p>
          <a:p>
            <a:pPr algn="ctr"/>
            <a:endParaRPr lang="en-US" sz="2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000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071F46-F7FB-4EF7-9B6A-9D93FC174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990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 of Government Finance: US Government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32D05E2-B5B8-CEEA-CA4A-D3D1BC7BC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434" y="625203"/>
            <a:ext cx="5378099" cy="403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C225FC-7B09-2047-06AE-3B52F4C3598B}"/>
              </a:ext>
            </a:extLst>
          </p:cNvPr>
          <p:cNvSpPr txBox="1"/>
          <p:nvPr/>
        </p:nvSpPr>
        <p:spPr>
          <a:xfrm>
            <a:off x="7064587" y="4253062"/>
            <a:ext cx="21282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Note: $1 trillion is one million </a:t>
            </a:r>
            <a:r>
              <a:rPr lang="en-US" sz="1050" dirty="0" err="1"/>
              <a:t>million</a:t>
            </a:r>
            <a:r>
              <a:rPr lang="en-US" sz="1050" dirty="0"/>
              <a:t> (12 zeros). </a:t>
            </a:r>
          </a:p>
        </p:txBody>
      </p:sp>
    </p:spTree>
    <p:extLst>
      <p:ext uri="{BB962C8B-B14F-4D97-AF65-F5344CB8AC3E}">
        <p14:creationId xmlns:p14="http://schemas.microsoft.com/office/powerpoint/2010/main" val="1886919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2121D1-7349-AEC6-6A84-8557CFC57661}"/>
              </a:ext>
            </a:extLst>
          </p:cNvPr>
          <p:cNvSpPr txBox="1"/>
          <p:nvPr/>
        </p:nvSpPr>
        <p:spPr>
          <a:xfrm>
            <a:off x="101599" y="740698"/>
            <a:ext cx="894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For the fiscal year 2021, the federal government budgeted expenditures for </a:t>
            </a:r>
            <a:r>
              <a:rPr lang="en-US" b="1" dirty="0"/>
              <a:t>$7 trillion</a:t>
            </a:r>
            <a:r>
              <a:rPr lang="en-US" dirty="0"/>
              <a:t>.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3F42033-2C24-4FC8-3049-9D0E2BB06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990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 of Government Finance: US Government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C0BB8-1005-7164-5943-DE1FB48806C1}"/>
              </a:ext>
            </a:extLst>
          </p:cNvPr>
          <p:cNvSpPr txBox="1"/>
          <p:nvPr/>
        </p:nvSpPr>
        <p:spPr>
          <a:xfrm>
            <a:off x="2214879" y="1374632"/>
            <a:ext cx="67801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b="1" dirty="0"/>
              <a:t>Mandatory spending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Government spending required by law.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This includes programs such as Social Security, Medicare, and Medicaid.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Safety net spending is not subject to the budget process (politics).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E47E3-D3CA-E122-AE9C-BFEC44A181FE}"/>
              </a:ext>
            </a:extLst>
          </p:cNvPr>
          <p:cNvSpPr txBox="1"/>
          <p:nvPr/>
        </p:nvSpPr>
        <p:spPr>
          <a:xfrm>
            <a:off x="2214879" y="3110140"/>
            <a:ext cx="678010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b="1" dirty="0"/>
              <a:t>Discretionary spending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Government spending approved by the Congress as part of the budget process.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This includes components of defense, education, and several other sectors and programs. 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14FAE61-399A-458A-9643-3B5928D05D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7806"/>
          <a:stretch/>
        </p:blipFill>
        <p:spPr>
          <a:xfrm>
            <a:off x="502118" y="1451576"/>
            <a:ext cx="1572704" cy="129266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9A7A83B-856F-D043-40AE-AA763F95F5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642"/>
          <a:stretch/>
        </p:blipFill>
        <p:spPr>
          <a:xfrm>
            <a:off x="420797" y="3043405"/>
            <a:ext cx="1735346" cy="1446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0236D9-BCEA-B527-8A77-55042C1B6F2E}"/>
              </a:ext>
            </a:extLst>
          </p:cNvPr>
          <p:cNvSpPr txBox="1"/>
          <p:nvPr/>
        </p:nvSpPr>
        <p:spPr>
          <a:xfrm>
            <a:off x="970809" y="4489955"/>
            <a:ext cx="80715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000" dirty="0"/>
              <a:t>Note: US’s GDP is about $24 trillion. So, federal expenditures are </a:t>
            </a:r>
            <a:r>
              <a:rPr lang="en-US" sz="1000" dirty="0" err="1"/>
              <a:t>approx</a:t>
            </a:r>
            <a:r>
              <a:rPr lang="en-US" sz="1000" dirty="0"/>
              <a:t> 30% of the economy.</a:t>
            </a:r>
          </a:p>
        </p:txBody>
      </p:sp>
    </p:spTree>
    <p:extLst>
      <p:ext uri="{BB962C8B-B14F-4D97-AF65-F5344CB8AC3E}">
        <p14:creationId xmlns:p14="http://schemas.microsoft.com/office/powerpoint/2010/main" val="21349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C3F327-E24B-E3FA-3E6E-6B1F4488D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8" y="1537064"/>
            <a:ext cx="4135319" cy="2481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304B6D-B8F8-E07C-6361-2B4451FAD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387" y="1388533"/>
            <a:ext cx="4681822" cy="28090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2121D1-7349-AEC6-6A84-8557CFC57661}"/>
              </a:ext>
            </a:extLst>
          </p:cNvPr>
          <p:cNvSpPr txBox="1"/>
          <p:nvPr/>
        </p:nvSpPr>
        <p:spPr>
          <a:xfrm>
            <a:off x="101599" y="783078"/>
            <a:ext cx="894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For the fiscal year 2021, the federal government budgeted expenditures for $7 trillion.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3F42033-2C24-4FC8-3049-9D0E2BB06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990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 of Government Finance: US Government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11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50001A6-052D-C6DE-2270-BCF55BB0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371" y="605999"/>
            <a:ext cx="5404709" cy="405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6A8951-82FC-62AC-2756-9F0B6D1D5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990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 of Government Finance: US Government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247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scretionary Spending 2021">
            <a:extLst>
              <a:ext uri="{FF2B5EF4-FFF2-40B4-BE49-F238E27FC236}">
                <a16:creationId xmlns:a16="http://schemas.microsoft.com/office/drawing/2014/main" id="{0E1A7CD7-C204-81A9-D78E-0BEDECBFE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73" y="607606"/>
            <a:ext cx="5389188" cy="404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6A8951-82FC-62AC-2756-9F0B6D1D5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990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 of Government Finance: US Government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112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B1F086-28A0-259B-3B18-FB19F8A61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785" y="1023196"/>
            <a:ext cx="3101857" cy="33211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C436434-D924-E046-F93F-4D5E27780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990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 of Government Finance: US Government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01CC3-3109-D7E9-35D2-A60B90718492}"/>
              </a:ext>
            </a:extLst>
          </p:cNvPr>
          <p:cNvSpPr txBox="1"/>
          <p:nvPr/>
        </p:nvSpPr>
        <p:spPr>
          <a:xfrm>
            <a:off x="154757" y="1023196"/>
            <a:ext cx="518160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sz="1600" dirty="0"/>
              <a:t>But wait, government spending is way large than government revenues.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sz="1600" dirty="0"/>
              <a:t>Where does the government get the extra money to spend?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sz="1600" dirty="0"/>
              <a:t>In finance terms: it runs deficits (i.e. when expenditures are larger than revenues).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sz="1600" dirty="0"/>
              <a:t>In simple terms: it borrows money (issues treasury bonds).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−"/>
            </a:pPr>
            <a:r>
              <a:rPr lang="en-US" sz="1600" dirty="0"/>
              <a:t>Who lends the money? Local and international investors, banks, households. </a:t>
            </a:r>
          </a:p>
        </p:txBody>
      </p:sp>
    </p:spTree>
    <p:extLst>
      <p:ext uri="{BB962C8B-B14F-4D97-AF65-F5344CB8AC3E}">
        <p14:creationId xmlns:p14="http://schemas.microsoft.com/office/powerpoint/2010/main" val="167589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F29E94-951C-B4BA-B81A-292D4C2EF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75137"/>
            <a:ext cx="2650368" cy="32831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EAF0E5-7B3A-12C4-C7FF-B96216E98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749" y="1275137"/>
            <a:ext cx="5090108" cy="305406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7A5971-93AC-061B-8C4B-FFE468964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990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 of Government Finance: US Government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0E98E9-286A-7ED4-F494-79C4469585E1}"/>
              </a:ext>
            </a:extLst>
          </p:cNvPr>
          <p:cNvSpPr txBox="1"/>
          <p:nvPr/>
        </p:nvSpPr>
        <p:spPr>
          <a:xfrm>
            <a:off x="264159" y="817824"/>
            <a:ext cx="88798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Each time the government runs deficits, it increases the net amount of debt outstanding. </a:t>
            </a:r>
          </a:p>
        </p:txBody>
      </p:sp>
    </p:spTree>
    <p:extLst>
      <p:ext uri="{BB962C8B-B14F-4D97-AF65-F5344CB8AC3E}">
        <p14:creationId xmlns:p14="http://schemas.microsoft.com/office/powerpoint/2010/main" val="245840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90728-8C33-1D7A-AEEE-7557B8321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990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does the government tax?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07604C-E073-A724-CD1B-AB981E6A4CDA}"/>
              </a:ext>
            </a:extLst>
          </p:cNvPr>
          <p:cNvSpPr txBox="1"/>
          <p:nvPr/>
        </p:nvSpPr>
        <p:spPr>
          <a:xfrm>
            <a:off x="101599" y="635402"/>
            <a:ext cx="894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Taxes take different forms. 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021D06F8-CCBF-7D21-E4BF-A11CFD713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206421"/>
              </p:ext>
            </p:extLst>
          </p:nvPr>
        </p:nvGraphicFramePr>
        <p:xfrm>
          <a:off x="433492" y="1525270"/>
          <a:ext cx="845312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228">
                  <a:extLst>
                    <a:ext uri="{9D8B030D-6E8A-4147-A177-3AD203B41FA5}">
                      <a16:colId xmlns:a16="http://schemas.microsoft.com/office/drawing/2014/main" val="829703390"/>
                    </a:ext>
                  </a:extLst>
                </a:gridCol>
                <a:gridCol w="5919894">
                  <a:extLst>
                    <a:ext uri="{9D8B030D-6E8A-4147-A177-3AD203B41FA5}">
                      <a16:colId xmlns:a16="http://schemas.microsoft.com/office/drawing/2014/main" val="3349026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 of Tax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0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03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087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Federal Taxes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Payroll tax, federal income tax, corporate income tax, capital gains tax.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19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State Taxes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State income tax, sales tax.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33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Municipal Taxes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 and sales tax, excise tax, lodging tax. Property tax.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2357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E7E779-3FF4-7F93-9F9A-F1F2FEFD2617}"/>
              </a:ext>
            </a:extLst>
          </p:cNvPr>
          <p:cNvSpPr txBox="1"/>
          <p:nvPr/>
        </p:nvSpPr>
        <p:spPr>
          <a:xfrm>
            <a:off x="1899495" y="1165190"/>
            <a:ext cx="4798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600" b="1" dirty="0"/>
              <a:t>Type of Taxes (by level of government)</a:t>
            </a:r>
          </a:p>
        </p:txBody>
      </p:sp>
    </p:spTree>
    <p:extLst>
      <p:ext uri="{BB962C8B-B14F-4D97-AF65-F5344CB8AC3E}">
        <p14:creationId xmlns:p14="http://schemas.microsoft.com/office/powerpoint/2010/main" val="1223116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012CF8-F71F-2FD0-5316-3E2BA5E6D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48" y="699065"/>
            <a:ext cx="6288712" cy="393160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A2CDB5B-C23B-8274-A5A8-3F0326D89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990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Subnational Governments Tax Policy</a:t>
            </a:r>
          </a:p>
        </p:txBody>
      </p:sp>
    </p:spTree>
    <p:extLst>
      <p:ext uri="{BB962C8B-B14F-4D97-AF65-F5344CB8AC3E}">
        <p14:creationId xmlns:p14="http://schemas.microsoft.com/office/powerpoint/2010/main" val="2026251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F1258-6B09-385B-4084-5026432A5C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Subnational Governments Expenditure Policy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1E8163-9A41-50DD-F6BB-F03F6C35E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59" y="868680"/>
            <a:ext cx="5869359" cy="36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68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C81510-B585-55D4-871F-4373515622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Outline for Today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14FEA06-C696-4D02-9576-8C2D8D74A084}"/>
              </a:ext>
            </a:extLst>
          </p:cNvPr>
          <p:cNvGrpSpPr/>
          <p:nvPr/>
        </p:nvGrpSpPr>
        <p:grpSpPr>
          <a:xfrm rot="19831284">
            <a:off x="238719" y="672424"/>
            <a:ext cx="2878764" cy="3816488"/>
            <a:chOff x="305951" y="144762"/>
            <a:chExt cx="3661337" cy="4853977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C76EAED5-F5DC-2C2C-94A8-BA8C881AFA56}"/>
                </a:ext>
              </a:extLst>
            </p:cNvPr>
            <p:cNvSpPr/>
            <p:nvPr/>
          </p:nvSpPr>
          <p:spPr>
            <a:xfrm>
              <a:off x="305951" y="2313204"/>
              <a:ext cx="2410313" cy="2685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8" extrusionOk="0">
                  <a:moveTo>
                    <a:pt x="21600" y="14715"/>
                  </a:moveTo>
                  <a:lnTo>
                    <a:pt x="21600" y="6653"/>
                  </a:lnTo>
                  <a:cubicBezTo>
                    <a:pt x="21600" y="5724"/>
                    <a:pt x="21039" y="4861"/>
                    <a:pt x="20143" y="4396"/>
                  </a:cubicBezTo>
                  <a:lnTo>
                    <a:pt x="12257" y="349"/>
                  </a:lnTo>
                  <a:cubicBezTo>
                    <a:pt x="11361" y="-116"/>
                    <a:pt x="10239" y="-116"/>
                    <a:pt x="9343" y="349"/>
                  </a:cubicBezTo>
                  <a:lnTo>
                    <a:pt x="1457" y="4396"/>
                  </a:lnTo>
                  <a:cubicBezTo>
                    <a:pt x="561" y="4861"/>
                    <a:pt x="0" y="5724"/>
                    <a:pt x="0" y="6653"/>
                  </a:cubicBezTo>
                  <a:lnTo>
                    <a:pt x="0" y="14715"/>
                  </a:lnTo>
                  <a:cubicBezTo>
                    <a:pt x="0" y="15644"/>
                    <a:pt x="561" y="16507"/>
                    <a:pt x="1457" y="16972"/>
                  </a:cubicBezTo>
                  <a:lnTo>
                    <a:pt x="9343" y="21019"/>
                  </a:lnTo>
                  <a:cubicBezTo>
                    <a:pt x="10239" y="21484"/>
                    <a:pt x="11361" y="21484"/>
                    <a:pt x="12257" y="21019"/>
                  </a:cubicBezTo>
                  <a:lnTo>
                    <a:pt x="20143" y="16972"/>
                  </a:lnTo>
                  <a:cubicBezTo>
                    <a:pt x="21039" y="16507"/>
                    <a:pt x="21600" y="15644"/>
                    <a:pt x="21600" y="14715"/>
                  </a:cubicBezTo>
                  <a:close/>
                </a:path>
              </a:pathLst>
            </a:custGeom>
            <a:solidFill>
              <a:srgbClr val="FFC000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33771CB6-6A87-0CE8-B886-701BB18F5283}"/>
                </a:ext>
              </a:extLst>
            </p:cNvPr>
            <p:cNvSpPr/>
            <p:nvPr/>
          </p:nvSpPr>
          <p:spPr>
            <a:xfrm>
              <a:off x="1556975" y="144762"/>
              <a:ext cx="2410313" cy="2685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8" extrusionOk="0">
                  <a:moveTo>
                    <a:pt x="21600" y="14715"/>
                  </a:moveTo>
                  <a:lnTo>
                    <a:pt x="21600" y="6653"/>
                  </a:lnTo>
                  <a:cubicBezTo>
                    <a:pt x="21600" y="5724"/>
                    <a:pt x="21039" y="4861"/>
                    <a:pt x="20143" y="4396"/>
                  </a:cubicBezTo>
                  <a:lnTo>
                    <a:pt x="12257" y="349"/>
                  </a:lnTo>
                  <a:cubicBezTo>
                    <a:pt x="11361" y="-116"/>
                    <a:pt x="10239" y="-116"/>
                    <a:pt x="9343" y="349"/>
                  </a:cubicBezTo>
                  <a:lnTo>
                    <a:pt x="1457" y="4396"/>
                  </a:lnTo>
                  <a:cubicBezTo>
                    <a:pt x="561" y="4861"/>
                    <a:pt x="0" y="5724"/>
                    <a:pt x="0" y="6653"/>
                  </a:cubicBezTo>
                  <a:lnTo>
                    <a:pt x="0" y="14715"/>
                  </a:lnTo>
                  <a:cubicBezTo>
                    <a:pt x="0" y="15644"/>
                    <a:pt x="561" y="16507"/>
                    <a:pt x="1457" y="16972"/>
                  </a:cubicBezTo>
                  <a:lnTo>
                    <a:pt x="9343" y="21019"/>
                  </a:lnTo>
                  <a:cubicBezTo>
                    <a:pt x="10239" y="21484"/>
                    <a:pt x="11361" y="21484"/>
                    <a:pt x="12257" y="21019"/>
                  </a:cubicBezTo>
                  <a:lnTo>
                    <a:pt x="20143" y="16972"/>
                  </a:lnTo>
                  <a:cubicBezTo>
                    <a:pt x="21039" y="16474"/>
                    <a:pt x="21600" y="15644"/>
                    <a:pt x="21600" y="14715"/>
                  </a:cubicBezTo>
                  <a:close/>
                </a:path>
              </a:pathLst>
            </a:custGeom>
            <a:solidFill>
              <a:srgbClr val="690304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7C8E09B0-DFF6-358D-B2AD-484119F42B46}"/>
                </a:ext>
              </a:extLst>
            </p:cNvPr>
            <p:cNvSpPr/>
            <p:nvPr/>
          </p:nvSpPr>
          <p:spPr>
            <a:xfrm>
              <a:off x="1807183" y="2438306"/>
              <a:ext cx="413508" cy="506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6" h="20649" extrusionOk="0">
                  <a:moveTo>
                    <a:pt x="5331" y="19729"/>
                  </a:moveTo>
                  <a:cubicBezTo>
                    <a:pt x="9813" y="21600"/>
                    <a:pt x="15315" y="20580"/>
                    <a:pt x="18168" y="17008"/>
                  </a:cubicBezTo>
                  <a:cubicBezTo>
                    <a:pt x="19391" y="15477"/>
                    <a:pt x="20002" y="13947"/>
                    <a:pt x="20002" y="12246"/>
                  </a:cubicBezTo>
                  <a:cubicBezTo>
                    <a:pt x="20002" y="11565"/>
                    <a:pt x="20002" y="10715"/>
                    <a:pt x="19595" y="10035"/>
                  </a:cubicBezTo>
                  <a:cubicBezTo>
                    <a:pt x="19595" y="9695"/>
                    <a:pt x="19391" y="9525"/>
                    <a:pt x="19187" y="9184"/>
                  </a:cubicBezTo>
                  <a:cubicBezTo>
                    <a:pt x="18576" y="7313"/>
                    <a:pt x="18983" y="5273"/>
                    <a:pt x="20206" y="3402"/>
                  </a:cubicBezTo>
                  <a:lnTo>
                    <a:pt x="18372" y="2551"/>
                  </a:lnTo>
                  <a:cubicBezTo>
                    <a:pt x="18168" y="2381"/>
                    <a:pt x="17965" y="2041"/>
                    <a:pt x="18168" y="1871"/>
                  </a:cubicBezTo>
                  <a:lnTo>
                    <a:pt x="18168" y="1871"/>
                  </a:lnTo>
                  <a:cubicBezTo>
                    <a:pt x="18372" y="1701"/>
                    <a:pt x="18780" y="1531"/>
                    <a:pt x="18983" y="1701"/>
                  </a:cubicBezTo>
                  <a:lnTo>
                    <a:pt x="19798" y="2041"/>
                  </a:lnTo>
                  <a:lnTo>
                    <a:pt x="18779" y="340"/>
                  </a:lnTo>
                  <a:cubicBezTo>
                    <a:pt x="18575" y="0"/>
                    <a:pt x="18372" y="0"/>
                    <a:pt x="17964" y="0"/>
                  </a:cubicBezTo>
                  <a:lnTo>
                    <a:pt x="15723" y="0"/>
                  </a:lnTo>
                  <a:lnTo>
                    <a:pt x="16538" y="340"/>
                  </a:lnTo>
                  <a:cubicBezTo>
                    <a:pt x="16741" y="510"/>
                    <a:pt x="16945" y="850"/>
                    <a:pt x="16741" y="1021"/>
                  </a:cubicBezTo>
                  <a:lnTo>
                    <a:pt x="16741" y="1021"/>
                  </a:lnTo>
                  <a:cubicBezTo>
                    <a:pt x="16538" y="1191"/>
                    <a:pt x="16130" y="1361"/>
                    <a:pt x="15927" y="1191"/>
                  </a:cubicBezTo>
                  <a:lnTo>
                    <a:pt x="13889" y="170"/>
                  </a:lnTo>
                  <a:cubicBezTo>
                    <a:pt x="12666" y="2041"/>
                    <a:pt x="10628" y="3232"/>
                    <a:pt x="8387" y="3742"/>
                  </a:cubicBezTo>
                  <a:cubicBezTo>
                    <a:pt x="7980" y="3742"/>
                    <a:pt x="7776" y="3912"/>
                    <a:pt x="7368" y="3912"/>
                  </a:cubicBezTo>
                  <a:cubicBezTo>
                    <a:pt x="6553" y="4082"/>
                    <a:pt x="5738" y="4422"/>
                    <a:pt x="4923" y="4762"/>
                  </a:cubicBezTo>
                  <a:cubicBezTo>
                    <a:pt x="3497" y="5443"/>
                    <a:pt x="2274" y="6463"/>
                    <a:pt x="1255" y="7824"/>
                  </a:cubicBezTo>
                  <a:cubicBezTo>
                    <a:pt x="-1394" y="12246"/>
                    <a:pt x="236" y="17518"/>
                    <a:pt x="5331" y="19729"/>
                  </a:cubicBezTo>
                  <a:close/>
                </a:path>
              </a:pathLst>
            </a:custGeom>
            <a:solidFill>
              <a:srgbClr val="690304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2" name="Rounded Rectangle 18">
            <a:extLst>
              <a:ext uri="{FF2B5EF4-FFF2-40B4-BE49-F238E27FC236}">
                <a16:creationId xmlns:a16="http://schemas.microsoft.com/office/drawing/2014/main" id="{4263E894-78B4-8FA2-D9C1-E9F0155EB4F8}"/>
              </a:ext>
            </a:extLst>
          </p:cNvPr>
          <p:cNvSpPr/>
          <p:nvPr/>
        </p:nvSpPr>
        <p:spPr>
          <a:xfrm>
            <a:off x="3371247" y="692154"/>
            <a:ext cx="73317" cy="1662695"/>
          </a:xfrm>
          <a:prstGeom prst="roundRect">
            <a:avLst/>
          </a:prstGeom>
          <a:solidFill>
            <a:srgbClr val="69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ounded Rectangle 19">
            <a:extLst>
              <a:ext uri="{FF2B5EF4-FFF2-40B4-BE49-F238E27FC236}">
                <a16:creationId xmlns:a16="http://schemas.microsoft.com/office/drawing/2014/main" id="{DA9559B5-8577-7B5C-B261-9215C0B95F0F}"/>
              </a:ext>
            </a:extLst>
          </p:cNvPr>
          <p:cNvSpPr/>
          <p:nvPr/>
        </p:nvSpPr>
        <p:spPr>
          <a:xfrm>
            <a:off x="3364802" y="2792346"/>
            <a:ext cx="73317" cy="166269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Graphic 23" descr="Research outline">
            <a:extLst>
              <a:ext uri="{FF2B5EF4-FFF2-40B4-BE49-F238E27FC236}">
                <a16:creationId xmlns:a16="http://schemas.microsoft.com/office/drawing/2014/main" id="{9FC42ADE-DE06-E23E-F24D-550792E4D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437" y="838775"/>
            <a:ext cx="1481707" cy="1481707"/>
          </a:xfrm>
          <a:prstGeom prst="rect">
            <a:avLst/>
          </a:prstGeom>
        </p:spPr>
      </p:pic>
      <p:pic>
        <p:nvPicPr>
          <p:cNvPr id="25" name="Graphic 24" descr="Statistics outline">
            <a:extLst>
              <a:ext uri="{FF2B5EF4-FFF2-40B4-BE49-F238E27FC236}">
                <a16:creationId xmlns:a16="http://schemas.microsoft.com/office/drawing/2014/main" id="{5E42B2F7-C417-E25E-DF10-80D1ADB08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6788" y="2855515"/>
            <a:ext cx="1536356" cy="15363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B19BD8D-CC08-F0D2-D11A-71C7C0641D21}"/>
              </a:ext>
            </a:extLst>
          </p:cNvPr>
          <p:cNvSpPr txBox="1"/>
          <p:nvPr/>
        </p:nvSpPr>
        <p:spPr>
          <a:xfrm>
            <a:off x="3604501" y="738671"/>
            <a:ext cx="48589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/>
              <a:t>The Tax System in the US</a:t>
            </a:r>
          </a:p>
          <a:p>
            <a:pPr algn="just"/>
            <a:endParaRPr lang="en-US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How does the government tax?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Why does the government tax?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Example of government spending in the US.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05DBDB-6DEB-B6E7-6713-121821D19602}"/>
              </a:ext>
            </a:extLst>
          </p:cNvPr>
          <p:cNvSpPr txBox="1"/>
          <p:nvPr/>
        </p:nvSpPr>
        <p:spPr>
          <a:xfrm>
            <a:off x="3572954" y="2943741"/>
            <a:ext cx="48589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/>
              <a:t>Desired characteristics of the tax system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Equity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Efficiency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Regional tax heterogeneity. </a:t>
            </a:r>
          </a:p>
        </p:txBody>
      </p:sp>
    </p:spTree>
    <p:extLst>
      <p:ext uri="{BB962C8B-B14F-4D97-AF65-F5344CB8AC3E}">
        <p14:creationId xmlns:p14="http://schemas.microsoft.com/office/powerpoint/2010/main" val="2160042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90728-8C33-1D7A-AEEE-7557B8321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990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does the government impose taxes?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07604C-E073-A724-CD1B-AB981E6A4CDA}"/>
              </a:ext>
            </a:extLst>
          </p:cNvPr>
          <p:cNvSpPr txBox="1"/>
          <p:nvPr/>
        </p:nvSpPr>
        <p:spPr>
          <a:xfrm>
            <a:off x="101599" y="699065"/>
            <a:ext cx="894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Redistribution of wealth.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FFC3F-E397-E198-9C96-46DDBF349208}"/>
              </a:ext>
            </a:extLst>
          </p:cNvPr>
          <p:cNvSpPr txBox="1"/>
          <p:nvPr/>
        </p:nvSpPr>
        <p:spPr>
          <a:xfrm>
            <a:off x="2248746" y="1398130"/>
            <a:ext cx="673269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Everyone faces different taxes. Taxes depend on which goods you consume, labor supply, and your income level.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government might have wealth redistribution goals: use the tax system to transfer wealth from one group to another.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Wealth redistribution has two components: who is taxed and who is benefiting from public spending.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Who is taxed: higher tax rates for individuals with higher income.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Who benefits from public spending: low-income individuals are eligible for welfare programs.</a:t>
            </a:r>
          </a:p>
        </p:txBody>
      </p:sp>
      <p:pic>
        <p:nvPicPr>
          <p:cNvPr id="6" name="Graphic 5" descr="Money with solid fill">
            <a:extLst>
              <a:ext uri="{FF2B5EF4-FFF2-40B4-BE49-F238E27FC236}">
                <a16:creationId xmlns:a16="http://schemas.microsoft.com/office/drawing/2014/main" id="{3078B112-DFDD-5A56-0DB6-ECA72B17F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79" y="1612005"/>
            <a:ext cx="1940561" cy="194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8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90728-8C33-1D7A-AEEE-7557B8321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990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Tax Systems: Desired Characteristics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FFC3F-E397-E198-9C96-46DDBF349208}"/>
              </a:ext>
            </a:extLst>
          </p:cNvPr>
          <p:cNvSpPr txBox="1"/>
          <p:nvPr/>
        </p:nvSpPr>
        <p:spPr>
          <a:xfrm>
            <a:off x="2404533" y="1230560"/>
            <a:ext cx="657225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Economic Efficiency: </a:t>
            </a:r>
            <a:r>
              <a:rPr lang="en-US" sz="1400" dirty="0"/>
              <a:t>the tax system should not interfere with the efficient allocation of resources. Taxes should be </a:t>
            </a:r>
            <a:r>
              <a:rPr lang="en-US" sz="1400" u="sng" dirty="0"/>
              <a:t>non-distortionary</a:t>
            </a:r>
            <a:r>
              <a:rPr lang="en-US" sz="1400" dirty="0"/>
              <a:t>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Administrative Simplicity:</a:t>
            </a:r>
            <a:r>
              <a:rPr lang="en-US" sz="1400" dirty="0"/>
              <a:t> tax system should have low administration and compliance costs. Promote self-compliance. </a:t>
            </a:r>
            <a:endParaRPr lang="en-US" sz="1400" b="1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Flexibility: </a:t>
            </a:r>
            <a:r>
              <a:rPr lang="en-US" sz="1400" dirty="0"/>
              <a:t>the tax system should be able to respond easily (even automatically) to changed economic circumstances.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Transparent Political Responsibility: </a:t>
            </a:r>
            <a:r>
              <a:rPr lang="en-US" sz="1400" dirty="0"/>
              <a:t>individuals should be able to easily know what they are paying, and assess whether it reflects their preferences. </a:t>
            </a:r>
            <a:endParaRPr lang="en-US" sz="1400" b="1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Fair (Equitable): </a:t>
            </a:r>
            <a:r>
              <a:rPr lang="en-US" sz="1400" dirty="0"/>
              <a:t>the tax system should be fair, treating those in similar circumstances similarly, and imposing higher taxes on those who can better bear the burden of taxation. </a:t>
            </a:r>
            <a:endParaRPr lang="en-US" sz="1400" b="1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CE3578B-0C3F-112F-C388-7A5639D79A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0640"/>
          <a:stretch/>
        </p:blipFill>
        <p:spPr>
          <a:xfrm>
            <a:off x="167217" y="1619486"/>
            <a:ext cx="2399875" cy="19045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124FB7-9CD3-DDCE-54C6-677A48735D39}"/>
              </a:ext>
            </a:extLst>
          </p:cNvPr>
          <p:cNvSpPr txBox="1"/>
          <p:nvPr/>
        </p:nvSpPr>
        <p:spPr>
          <a:xfrm>
            <a:off x="126153" y="699065"/>
            <a:ext cx="8613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Tax systems (set of all tax rates) have some desired characteristics. </a:t>
            </a:r>
          </a:p>
        </p:txBody>
      </p:sp>
    </p:spTree>
    <p:extLst>
      <p:ext uri="{BB962C8B-B14F-4D97-AF65-F5344CB8AC3E}">
        <p14:creationId xmlns:p14="http://schemas.microsoft.com/office/powerpoint/2010/main" val="428567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90728-8C33-1D7A-AEEE-7557B8321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990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Tax Systems: Equity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FFC3F-E397-E198-9C96-46DDBF349208}"/>
              </a:ext>
            </a:extLst>
          </p:cNvPr>
          <p:cNvSpPr txBox="1"/>
          <p:nvPr/>
        </p:nvSpPr>
        <p:spPr>
          <a:xfrm>
            <a:off x="126153" y="1356032"/>
            <a:ext cx="869526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b="1" dirty="0"/>
              <a:t>Two types of equity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Horizontal Equity: </a:t>
            </a:r>
            <a:r>
              <a:rPr lang="en-US" sz="1600" dirty="0"/>
              <a:t>the principle that similar individuals who make different economic choices should be treated similarly by the tax system.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Suppose two individuals earn the same income.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Individual 1: single, rents his apartment, owes 100K of student loan debt.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Individual 2: married, 4 kids, homeowner, owes 100K of mortgage debt.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F0684-369B-1B0B-FC4B-48D0ED5402C7}"/>
              </a:ext>
            </a:extLst>
          </p:cNvPr>
          <p:cNvSpPr txBox="1"/>
          <p:nvPr/>
        </p:nvSpPr>
        <p:spPr>
          <a:xfrm>
            <a:off x="126153" y="699065"/>
            <a:ext cx="8613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b="1" dirty="0"/>
              <a:t>Fair (Equitable): </a:t>
            </a:r>
            <a:r>
              <a:rPr lang="en-US" sz="1600" dirty="0"/>
              <a:t>the tax system should be fair, treating those in similar circumstances similarly, and imposing higher taxes on those who can better bear the burden of taxation. </a:t>
            </a:r>
            <a:endParaRPr lang="en-US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A5EE3-C3AE-7050-FC82-B73B65C1D948}"/>
              </a:ext>
            </a:extLst>
          </p:cNvPr>
          <p:cNvSpPr txBox="1"/>
          <p:nvPr/>
        </p:nvSpPr>
        <p:spPr>
          <a:xfrm>
            <a:off x="126153" y="3705771"/>
            <a:ext cx="84040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Should these two individuals face the same effective income tax rate?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Depends on policy objectives and criteria to measure equity. </a:t>
            </a:r>
          </a:p>
        </p:txBody>
      </p:sp>
    </p:spTree>
    <p:extLst>
      <p:ext uri="{BB962C8B-B14F-4D97-AF65-F5344CB8AC3E}">
        <p14:creationId xmlns:p14="http://schemas.microsoft.com/office/powerpoint/2010/main" val="298130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90728-8C33-1D7A-AEEE-7557B8321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990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Tax Systems: Equity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FFC3F-E397-E198-9C96-46DDBF349208}"/>
              </a:ext>
            </a:extLst>
          </p:cNvPr>
          <p:cNvSpPr txBox="1"/>
          <p:nvPr/>
        </p:nvSpPr>
        <p:spPr>
          <a:xfrm>
            <a:off x="207433" y="1388574"/>
            <a:ext cx="861398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b="1" dirty="0"/>
              <a:t>Two types of equity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Vertical Equity: </a:t>
            </a:r>
            <a:r>
              <a:rPr lang="en-US" sz="1600" dirty="0"/>
              <a:t>the principle that groups with more resources should pay higher taxes than groups with fewer resources.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If the tax system has vertical equity, then it </a:t>
            </a:r>
            <a:r>
              <a:rPr lang="en-US" sz="1600" b="1" dirty="0"/>
              <a:t>progressive.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If people with fewer resources pay more taxes, then the system is </a:t>
            </a:r>
            <a:r>
              <a:rPr lang="en-US" sz="1600" b="1" dirty="0"/>
              <a:t>regressive.</a:t>
            </a:r>
            <a:r>
              <a:rPr lang="en-US" sz="1600" dirty="0"/>
              <a:t> </a:t>
            </a:r>
            <a:r>
              <a:rPr lang="en-US" sz="1600" b="1" dirty="0"/>
              <a:t> 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F0684-369B-1B0B-FC4B-48D0ED5402C7}"/>
              </a:ext>
            </a:extLst>
          </p:cNvPr>
          <p:cNvSpPr txBox="1"/>
          <p:nvPr/>
        </p:nvSpPr>
        <p:spPr>
          <a:xfrm>
            <a:off x="126153" y="699065"/>
            <a:ext cx="8613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b="1" dirty="0"/>
              <a:t>Fair (Equitable): </a:t>
            </a:r>
            <a:r>
              <a:rPr lang="en-US" sz="1600" dirty="0"/>
              <a:t>the tax system should be fair, treating those in similar circumstances similarly, and imposing higher taxes on those who can better bear the burden of taxation. 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1145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90728-8C33-1D7A-AEEE-7557B8321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990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Tax Systems: Vertical Equity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FFC3F-E397-E198-9C96-46DDBF349208}"/>
              </a:ext>
            </a:extLst>
          </p:cNvPr>
          <p:cNvSpPr txBox="1"/>
          <p:nvPr/>
        </p:nvSpPr>
        <p:spPr>
          <a:xfrm>
            <a:off x="126153" y="699065"/>
            <a:ext cx="8613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b="1" dirty="0"/>
              <a:t>Vertical Equity: </a:t>
            </a:r>
            <a:r>
              <a:rPr lang="en-US" sz="1600" dirty="0"/>
              <a:t>If the tax system has vertical equity, then it </a:t>
            </a:r>
            <a:r>
              <a:rPr lang="en-US" sz="1600" b="1" dirty="0"/>
              <a:t>progressive.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13418C-9802-5DE7-5367-2EC1B6421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700" y="1085032"/>
            <a:ext cx="4806599" cy="34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60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90728-8C33-1D7A-AEEE-7557B8321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990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Tax Systems: Vertical Equity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FFC3F-E397-E198-9C96-46DDBF349208}"/>
              </a:ext>
            </a:extLst>
          </p:cNvPr>
          <p:cNvSpPr txBox="1"/>
          <p:nvPr/>
        </p:nvSpPr>
        <p:spPr>
          <a:xfrm>
            <a:off x="-2" y="1282065"/>
            <a:ext cx="367792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While the federal tax system seems to be progressive, when accounting for state and local taxes evidence suggests has became more regressive.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This graph is from a recent paper by </a:t>
            </a:r>
            <a:r>
              <a:rPr lang="en-US" sz="1400" dirty="0">
                <a:hlinkClick r:id="rId2"/>
              </a:rPr>
              <a:t>Saez and Zucman (2020)</a:t>
            </a:r>
            <a:r>
              <a:rPr lang="en-US" sz="1400" dirty="0"/>
              <a:t> shows that progressivity in the US tax system has decreased over time.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66A61-472B-A9BE-1142-8D4FF3FBF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082" y="699065"/>
            <a:ext cx="5162092" cy="397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00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90728-8C33-1D7A-AEEE-7557B8321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990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Tax Systems: Efficiency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FFC3F-E397-E198-9C96-46DDBF349208}"/>
              </a:ext>
            </a:extLst>
          </p:cNvPr>
          <p:cNvSpPr txBox="1"/>
          <p:nvPr/>
        </p:nvSpPr>
        <p:spPr>
          <a:xfrm>
            <a:off x="350944" y="1532089"/>
            <a:ext cx="844211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Taxes affect prices hence they modify behavior.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Remember: the invisible hand should lead to the efficient allocation of resources. Taxation should interfere as less as possible with consumers’ and producers’ incentives.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 real life, market failures prevent the invisible hand to work properly.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Taxes (properly used) provide a tool to enhance efficiency in the economy.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Example: subsidies. Subsidies are negative taxes, they lower the price of some good for a specific group of people.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24FB7-9CD3-DDCE-54C6-677A48735D39}"/>
              </a:ext>
            </a:extLst>
          </p:cNvPr>
          <p:cNvSpPr txBox="1"/>
          <p:nvPr/>
        </p:nvSpPr>
        <p:spPr>
          <a:xfrm>
            <a:off x="126153" y="699065"/>
            <a:ext cx="8613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b="1" dirty="0"/>
              <a:t>Efficient: </a:t>
            </a:r>
            <a:r>
              <a:rPr lang="en-US" sz="1600" dirty="0"/>
              <a:t>if possible, taxes should be </a:t>
            </a:r>
            <a:r>
              <a:rPr lang="en-US" sz="1600" u="sng" dirty="0"/>
              <a:t>non-distortionary</a:t>
            </a:r>
            <a:r>
              <a:rPr lang="en-US" sz="1600" dirty="0"/>
              <a:t>. Taxes should be used to make Pareto improvements (i.e. enhance efficiency in the economy). </a:t>
            </a:r>
          </a:p>
        </p:txBody>
      </p:sp>
    </p:spTree>
    <p:extLst>
      <p:ext uri="{BB962C8B-B14F-4D97-AF65-F5344CB8AC3E}">
        <p14:creationId xmlns:p14="http://schemas.microsoft.com/office/powerpoint/2010/main" val="45252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90728-8C33-1D7A-AEEE-7557B8321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990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does the government tax? </a:t>
            </a:r>
          </a:p>
        </p:txBody>
      </p:sp>
      <p:pic>
        <p:nvPicPr>
          <p:cNvPr id="5" name="Picture 4" descr="2022 sales taxes including 2022 sales tax rates 2022 state and local sales tax rates">
            <a:extLst>
              <a:ext uri="{FF2B5EF4-FFF2-40B4-BE49-F238E27FC236}">
                <a16:creationId xmlns:a16="http://schemas.microsoft.com/office/drawing/2014/main" id="{F9AE833A-972A-012B-71F2-67B3A6C9D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1" y="995680"/>
            <a:ext cx="4174901" cy="359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D07121-F575-F576-1EF2-6105F2B01FC9}"/>
              </a:ext>
            </a:extLst>
          </p:cNvPr>
          <p:cNvSpPr txBox="1"/>
          <p:nvPr/>
        </p:nvSpPr>
        <p:spPr>
          <a:xfrm>
            <a:off x="101599" y="635402"/>
            <a:ext cx="894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State and local taxes create heterogeneous conditions in the US economy.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7B423-BD39-C83B-96DD-04D848A9812F}"/>
              </a:ext>
            </a:extLst>
          </p:cNvPr>
          <p:cNvSpPr txBox="1"/>
          <p:nvPr/>
        </p:nvSpPr>
        <p:spPr>
          <a:xfrm>
            <a:off x="4400642" y="1754436"/>
            <a:ext cx="447405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Lower taxes </a:t>
            </a:r>
            <a:r>
              <a:rPr lang="en-US" sz="1400" dirty="0">
                <a:sym typeface="Wingdings" panose="05000000000000000000" pitchFamily="2" charset="2"/>
              </a:rPr>
              <a:t> lower prices.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Regional market competition.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States with lower sales tax rates should observe higher consumption. </a:t>
            </a:r>
            <a:endParaRPr lang="en-US" sz="14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However, lower sales tax rates could be associated with lower revenues. Hence, less public goods (or with lower quality).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Remark: </a:t>
            </a:r>
            <a:r>
              <a:rPr lang="en-US" sz="1400" dirty="0"/>
              <a:t>regional differences add complexity to the tax system.</a:t>
            </a:r>
          </a:p>
        </p:txBody>
      </p:sp>
    </p:spTree>
    <p:extLst>
      <p:ext uri="{BB962C8B-B14F-4D97-AF65-F5344CB8AC3E}">
        <p14:creationId xmlns:p14="http://schemas.microsoft.com/office/powerpoint/2010/main" val="331543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90728-8C33-1D7A-AEEE-7557B8321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990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does the government tax?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07604C-E073-A724-CD1B-AB981E6A4CDA}"/>
              </a:ext>
            </a:extLst>
          </p:cNvPr>
          <p:cNvSpPr txBox="1"/>
          <p:nvPr/>
        </p:nvSpPr>
        <p:spPr>
          <a:xfrm>
            <a:off x="101599" y="635402"/>
            <a:ext cx="894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State and local taxes create heterogeneous conditions in the US economy. </a:t>
            </a:r>
          </a:p>
        </p:txBody>
      </p:sp>
      <p:pic>
        <p:nvPicPr>
          <p:cNvPr id="2050" name="Picture 2" descr="2022 state income tax rates and brackets 2022 state individual income tax rates and brackets See income taxes by state flat income taxes">
            <a:extLst>
              <a:ext uri="{FF2B5EF4-FFF2-40B4-BE49-F238E27FC236}">
                <a16:creationId xmlns:a16="http://schemas.microsoft.com/office/drawing/2014/main" id="{AD10C02D-8DCC-436E-E2B9-C820A4786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01" y="1004734"/>
            <a:ext cx="4069397" cy="349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843B3-C937-0DFB-5ECF-3D0107DDC3CF}"/>
              </a:ext>
            </a:extLst>
          </p:cNvPr>
          <p:cNvSpPr txBox="1"/>
          <p:nvPr/>
        </p:nvSpPr>
        <p:spPr>
          <a:xfrm>
            <a:off x="4400642" y="1754436"/>
            <a:ext cx="447405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Just like the sales tax, the income tax creates a distortion in its own market: the labor market. </a:t>
            </a:r>
            <a:endParaRPr lang="en-US" sz="1400" dirty="0">
              <a:sym typeface="Wingdings" panose="05000000000000000000" pitchFamily="2" charset="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anose="05000000000000000000" pitchFamily="2" charset="2"/>
              </a:rPr>
              <a:t>States with lower income tax rates should observe higher labor supply. </a:t>
            </a:r>
            <a:endParaRPr lang="en-US" sz="14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Same dilemma. Low tax rates might lead to small revenues.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Remark:</a:t>
            </a:r>
            <a:r>
              <a:rPr lang="en-US" sz="1400" dirty="0"/>
              <a:t> which other markets might be affected (indirectly) by this tax? Hint: if you were to relocate for a job, what would you need? 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7250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C81510-B585-55D4-871F-4373515622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For Next Class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3DCD8C22-0BA2-1FB7-3948-72DFE0F15594}"/>
              </a:ext>
            </a:extLst>
          </p:cNvPr>
          <p:cNvSpPr txBox="1">
            <a:spLocks/>
          </p:cNvSpPr>
          <p:nvPr/>
        </p:nvSpPr>
        <p:spPr>
          <a:xfrm>
            <a:off x="47367" y="1606731"/>
            <a:ext cx="9049265" cy="210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690304"/>
              </a:buClr>
              <a:buFont typeface="Wingdings" panose="05000000000000000000" pitchFamily="2" charset="2"/>
              <a:buChar char="§"/>
            </a:pPr>
            <a:r>
              <a:rPr lang="en-US" sz="1400" b="1">
                <a:latin typeface="+mn-lt"/>
                <a:cs typeface="Times New Roman" panose="02020603050405020304" pitchFamily="18" charset="0"/>
              </a:rPr>
              <a:t>On </a:t>
            </a:r>
            <a:r>
              <a:rPr lang="en-US" sz="1400" b="1" dirty="0">
                <a:latin typeface="+mn-lt"/>
                <a:cs typeface="Times New Roman" panose="02020603050405020304" pitchFamily="18" charset="0"/>
              </a:rPr>
              <a:t>the Next Episode: </a:t>
            </a:r>
            <a:r>
              <a:rPr lang="en-US" sz="1400" dirty="0">
                <a:latin typeface="+mn-lt"/>
                <a:cs typeface="Times New Roman" panose="02020603050405020304" pitchFamily="18" charset="0"/>
              </a:rPr>
              <a:t>Tax Policy: Efficiency and Behavioral Effects.  </a:t>
            </a:r>
            <a:endParaRPr lang="en-US" sz="1400" b="1" dirty="0">
              <a:latin typeface="+mn-lt"/>
              <a:cs typeface="Times New Roman" panose="02020603050405020304" pitchFamily="18" charset="0"/>
            </a:endParaRPr>
          </a:p>
          <a:p>
            <a:pPr>
              <a:buClr>
                <a:srgbClr val="690304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latin typeface="+mn-lt"/>
                <a:cs typeface="Times New Roman" panose="02020603050405020304" pitchFamily="18" charset="0"/>
              </a:rPr>
              <a:t>Readings: </a:t>
            </a:r>
            <a:r>
              <a:rPr lang="en-US" sz="1400" dirty="0">
                <a:latin typeface="+mn-lt"/>
                <a:cs typeface="Times New Roman" panose="02020603050405020304" pitchFamily="18" charset="0"/>
              </a:rPr>
              <a:t>Mankiw 8. Gruber 18. Stiglitz &amp; Rosengard 18. </a:t>
            </a:r>
            <a:endParaRPr lang="en-US" sz="1400" b="1" dirty="0">
              <a:latin typeface="+mn-lt"/>
              <a:cs typeface="Times New Roman" panose="02020603050405020304" pitchFamily="18" charset="0"/>
            </a:endParaRPr>
          </a:p>
          <a:p>
            <a:pPr>
              <a:buClr>
                <a:srgbClr val="690304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latin typeface="+mn-lt"/>
                <a:cs typeface="Times New Roman" panose="02020603050405020304" pitchFamily="18" charset="0"/>
              </a:rPr>
              <a:t>Discussion Forum: </a:t>
            </a:r>
            <a:r>
              <a:rPr lang="en-US" sz="1400" dirty="0">
                <a:latin typeface="+mn-lt"/>
                <a:cs typeface="Times New Roman" panose="02020603050405020304" pitchFamily="18" charset="0"/>
              </a:rPr>
              <a:t>is out. </a:t>
            </a:r>
            <a:endParaRPr lang="en-US" sz="1400" b="1" dirty="0">
              <a:latin typeface="+mn-lt"/>
              <a:cs typeface="Times New Roman" panose="02020603050405020304" pitchFamily="18" charset="0"/>
            </a:endParaRPr>
          </a:p>
          <a:p>
            <a:pPr>
              <a:buClr>
                <a:srgbClr val="690304"/>
              </a:buClr>
              <a:buFont typeface="Wingdings" panose="05000000000000000000" pitchFamily="2" charset="2"/>
              <a:buChar char="§"/>
            </a:pPr>
            <a:endParaRPr lang="en-US" sz="1400" dirty="0">
              <a:latin typeface="+mn-lt"/>
              <a:cs typeface="Times New Roman" panose="02020603050405020304" pitchFamily="18" charset="0"/>
            </a:endParaRPr>
          </a:p>
          <a:p>
            <a:pPr>
              <a:buClr>
                <a:srgbClr val="690304"/>
              </a:buClr>
              <a:buFont typeface="Wingdings" panose="05000000000000000000" pitchFamily="2" charset="2"/>
              <a:buChar char="§"/>
            </a:pPr>
            <a:endParaRPr lang="en-US" sz="1400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8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79D46EC-0768-0BB7-97E9-C03AA0B27C9F}"/>
              </a:ext>
            </a:extLst>
          </p:cNvPr>
          <p:cNvSpPr/>
          <p:nvPr/>
        </p:nvSpPr>
        <p:spPr>
          <a:xfrm>
            <a:off x="7034702" y="2469268"/>
            <a:ext cx="1756016" cy="63092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6903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B61277-E40F-85EF-D55D-2AAFE185AB98}"/>
              </a:ext>
            </a:extLst>
          </p:cNvPr>
          <p:cNvSpPr/>
          <p:nvPr/>
        </p:nvSpPr>
        <p:spPr>
          <a:xfrm>
            <a:off x="7007658" y="1028832"/>
            <a:ext cx="1756016" cy="63092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6903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0758349-51A4-672B-8D22-D7CD7400A83C}"/>
              </a:ext>
            </a:extLst>
          </p:cNvPr>
          <p:cNvSpPr/>
          <p:nvPr/>
        </p:nvSpPr>
        <p:spPr>
          <a:xfrm>
            <a:off x="5467687" y="2419350"/>
            <a:ext cx="1108801" cy="692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903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06749D8-0D7F-BF4B-B2DE-1DFD2C910FFA}"/>
              </a:ext>
            </a:extLst>
          </p:cNvPr>
          <p:cNvSpPr/>
          <p:nvPr/>
        </p:nvSpPr>
        <p:spPr>
          <a:xfrm>
            <a:off x="5453840" y="1011002"/>
            <a:ext cx="1108801" cy="692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903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27F9133-9562-E248-A10C-858A53FB9BAA}"/>
              </a:ext>
            </a:extLst>
          </p:cNvPr>
          <p:cNvSpPr/>
          <p:nvPr/>
        </p:nvSpPr>
        <p:spPr>
          <a:xfrm>
            <a:off x="3555435" y="3361546"/>
            <a:ext cx="1780926" cy="692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903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8EDB1B-397F-991C-7076-7CF2F95D42C9}"/>
              </a:ext>
            </a:extLst>
          </p:cNvPr>
          <p:cNvSpPr/>
          <p:nvPr/>
        </p:nvSpPr>
        <p:spPr>
          <a:xfrm>
            <a:off x="3722335" y="1658354"/>
            <a:ext cx="1246175" cy="63092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6903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16E279-E3D0-5EB0-E784-561093C9D153}"/>
              </a:ext>
            </a:extLst>
          </p:cNvPr>
          <p:cNvSpPr/>
          <p:nvPr/>
        </p:nvSpPr>
        <p:spPr>
          <a:xfrm>
            <a:off x="57543" y="2415416"/>
            <a:ext cx="2272963" cy="63092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6903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B90728-8C33-1D7A-AEEE-7557B8321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990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07604C-E073-A724-CD1B-AB981E6A4CDA}"/>
              </a:ext>
            </a:extLst>
          </p:cNvPr>
          <p:cNvSpPr txBox="1"/>
          <p:nvPr/>
        </p:nvSpPr>
        <p:spPr>
          <a:xfrm>
            <a:off x="203198" y="636693"/>
            <a:ext cx="894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Rationale for government intervention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62CAEF-89FC-B5A4-3C3B-180D59E9A4F4}"/>
              </a:ext>
            </a:extLst>
          </p:cNvPr>
          <p:cNvSpPr txBox="1"/>
          <p:nvPr/>
        </p:nvSpPr>
        <p:spPr>
          <a:xfrm>
            <a:off x="57543" y="2475437"/>
            <a:ext cx="2272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Should the government intervene in the economy?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DCC946-145A-A0D7-E738-CB0EEEDAD7AB}"/>
              </a:ext>
            </a:extLst>
          </p:cNvPr>
          <p:cNvSpPr txBox="1"/>
          <p:nvPr/>
        </p:nvSpPr>
        <p:spPr>
          <a:xfrm>
            <a:off x="2632716" y="1973817"/>
            <a:ext cx="788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F65A6E-4A5B-1B3F-20BD-E43F874A2DFB}"/>
              </a:ext>
            </a:extLst>
          </p:cNvPr>
          <p:cNvSpPr txBox="1"/>
          <p:nvPr/>
        </p:nvSpPr>
        <p:spPr>
          <a:xfrm>
            <a:off x="2468974" y="3361546"/>
            <a:ext cx="788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2D5EEF-D0A5-6978-81F5-A773A8E14F63}"/>
              </a:ext>
            </a:extLst>
          </p:cNvPr>
          <p:cNvSpPr txBox="1"/>
          <p:nvPr/>
        </p:nvSpPr>
        <p:spPr>
          <a:xfrm>
            <a:off x="3666590" y="3462126"/>
            <a:ext cx="1669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Why? Markets are working properly.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B70906-E894-87AB-F6CD-331F2B2F0CC9}"/>
              </a:ext>
            </a:extLst>
          </p:cNvPr>
          <p:cNvSpPr txBox="1"/>
          <p:nvPr/>
        </p:nvSpPr>
        <p:spPr>
          <a:xfrm>
            <a:off x="3666590" y="1729587"/>
            <a:ext cx="1383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How should it intervene?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470AD-060C-87A5-E6C5-D159ACF7D1A0}"/>
              </a:ext>
            </a:extLst>
          </p:cNvPr>
          <p:cNvSpPr txBox="1"/>
          <p:nvPr/>
        </p:nvSpPr>
        <p:spPr>
          <a:xfrm>
            <a:off x="7007659" y="997204"/>
            <a:ext cx="15204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Taxes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Expenditures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B6795A-5BEB-4EF7-4799-A5414CEC1781}"/>
              </a:ext>
            </a:extLst>
          </p:cNvPr>
          <p:cNvSpPr txBox="1"/>
          <p:nvPr/>
        </p:nvSpPr>
        <p:spPr>
          <a:xfrm>
            <a:off x="5607153" y="1098305"/>
            <a:ext cx="788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Market based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312765-53AD-8FF5-964E-DB24DC0E1D69}"/>
              </a:ext>
            </a:extLst>
          </p:cNvPr>
          <p:cNvSpPr txBox="1"/>
          <p:nvPr/>
        </p:nvSpPr>
        <p:spPr>
          <a:xfrm>
            <a:off x="5336361" y="2523121"/>
            <a:ext cx="1408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Regulation based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0163D6-E64E-5A0A-6B3F-AC0F575DE31A}"/>
              </a:ext>
            </a:extLst>
          </p:cNvPr>
          <p:cNvSpPr txBox="1"/>
          <p:nvPr/>
        </p:nvSpPr>
        <p:spPr>
          <a:xfrm>
            <a:off x="7039278" y="2504022"/>
            <a:ext cx="2051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Restrictions on market exchange.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DCED61-9125-3836-2FFB-D00742802361}"/>
              </a:ext>
            </a:extLst>
          </p:cNvPr>
          <p:cNvCxnSpPr/>
          <p:nvPr/>
        </p:nvCxnSpPr>
        <p:spPr>
          <a:xfrm flipV="1">
            <a:off x="2468974" y="2181574"/>
            <a:ext cx="1115993" cy="237776"/>
          </a:xfrm>
          <a:prstGeom prst="straightConnector1">
            <a:avLst/>
          </a:prstGeom>
          <a:ln>
            <a:solidFill>
              <a:srgbClr val="69030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2922C4-5FA6-4AFA-4AC2-0E9E2437A4A4}"/>
              </a:ext>
            </a:extLst>
          </p:cNvPr>
          <p:cNvCxnSpPr>
            <a:cxnSpLocks/>
          </p:cNvCxnSpPr>
          <p:nvPr/>
        </p:nvCxnSpPr>
        <p:spPr>
          <a:xfrm>
            <a:off x="2468973" y="2970894"/>
            <a:ext cx="978234" cy="544540"/>
          </a:xfrm>
          <a:prstGeom prst="straightConnector1">
            <a:avLst/>
          </a:prstGeom>
          <a:ln>
            <a:solidFill>
              <a:srgbClr val="69030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9924F62-05BF-10E9-0CA9-B16C612E67F0}"/>
              </a:ext>
            </a:extLst>
          </p:cNvPr>
          <p:cNvCxnSpPr>
            <a:cxnSpLocks/>
          </p:cNvCxnSpPr>
          <p:nvPr/>
        </p:nvCxnSpPr>
        <p:spPr>
          <a:xfrm flipV="1">
            <a:off x="5050133" y="1450621"/>
            <a:ext cx="363395" cy="190640"/>
          </a:xfrm>
          <a:prstGeom prst="straightConnector1">
            <a:avLst/>
          </a:prstGeom>
          <a:ln>
            <a:solidFill>
              <a:srgbClr val="69030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3EEA93-0FBB-EEDE-EBC7-00879AD4DC79}"/>
              </a:ext>
            </a:extLst>
          </p:cNvPr>
          <p:cNvCxnSpPr>
            <a:cxnSpLocks/>
          </p:cNvCxnSpPr>
          <p:nvPr/>
        </p:nvCxnSpPr>
        <p:spPr>
          <a:xfrm>
            <a:off x="5050133" y="2311391"/>
            <a:ext cx="403707" cy="211730"/>
          </a:xfrm>
          <a:prstGeom prst="straightConnector1">
            <a:avLst/>
          </a:prstGeom>
          <a:ln>
            <a:solidFill>
              <a:srgbClr val="69030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E3D1B53-7B78-BB73-83B7-C12BC9F03A1D}"/>
              </a:ext>
            </a:extLst>
          </p:cNvPr>
          <p:cNvCxnSpPr>
            <a:cxnSpLocks/>
          </p:cNvCxnSpPr>
          <p:nvPr/>
        </p:nvCxnSpPr>
        <p:spPr>
          <a:xfrm>
            <a:off x="6609255" y="1375692"/>
            <a:ext cx="299504" cy="0"/>
          </a:xfrm>
          <a:prstGeom prst="straightConnector1">
            <a:avLst/>
          </a:prstGeom>
          <a:ln>
            <a:solidFill>
              <a:srgbClr val="69030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F3D81B-582F-11EA-76F6-41ABC7DEEFDC}"/>
              </a:ext>
            </a:extLst>
          </p:cNvPr>
          <p:cNvCxnSpPr>
            <a:cxnSpLocks/>
          </p:cNvCxnSpPr>
          <p:nvPr/>
        </p:nvCxnSpPr>
        <p:spPr>
          <a:xfrm>
            <a:off x="6619504" y="2784731"/>
            <a:ext cx="299504" cy="0"/>
          </a:xfrm>
          <a:prstGeom prst="straightConnector1">
            <a:avLst/>
          </a:prstGeom>
          <a:ln>
            <a:solidFill>
              <a:srgbClr val="69030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810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2863DFC-F769-1FFD-90F2-6C5240A658F7}"/>
              </a:ext>
            </a:extLst>
          </p:cNvPr>
          <p:cNvSpPr txBox="1">
            <a:spLocks/>
          </p:cNvSpPr>
          <p:nvPr/>
        </p:nvSpPr>
        <p:spPr>
          <a:xfrm>
            <a:off x="538314" y="2571750"/>
            <a:ext cx="7734222" cy="14788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30687B-7A7D-8F6B-9025-2A4EFABAC69E}"/>
              </a:ext>
            </a:extLst>
          </p:cNvPr>
          <p:cNvSpPr txBox="1">
            <a:spLocks/>
          </p:cNvSpPr>
          <p:nvPr/>
        </p:nvSpPr>
        <p:spPr>
          <a:xfrm>
            <a:off x="0" y="306218"/>
            <a:ext cx="9144000" cy="100019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00" spc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SPEA-V-202</a:t>
            </a:r>
          </a:p>
          <a:p>
            <a:pPr algn="ctr"/>
            <a:r>
              <a:rPr lang="en-US" sz="2400" b="0" dirty="0">
                <a:solidFill>
                  <a:schemeClr val="bg1"/>
                </a:solidFill>
              </a:rPr>
              <a:t>Contemporary Economic Issues in Public Affairs</a:t>
            </a:r>
          </a:p>
          <a:p>
            <a:pPr algn="ctr"/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B2BB0-25A8-51DD-1E72-4A1ECB509AE5}"/>
              </a:ext>
            </a:extLst>
          </p:cNvPr>
          <p:cNvSpPr/>
          <p:nvPr/>
        </p:nvSpPr>
        <p:spPr>
          <a:xfrm>
            <a:off x="0" y="1787777"/>
            <a:ext cx="9144000" cy="871464"/>
          </a:xfrm>
          <a:prstGeom prst="rect">
            <a:avLst/>
          </a:prstGeom>
          <a:solidFill>
            <a:srgbClr val="6903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Tax Policy 1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1602D2-5AC3-8AC2-F630-020397F6961F}"/>
              </a:ext>
            </a:extLst>
          </p:cNvPr>
          <p:cNvSpPr txBox="1">
            <a:spLocks/>
          </p:cNvSpPr>
          <p:nvPr/>
        </p:nvSpPr>
        <p:spPr>
          <a:xfrm>
            <a:off x="0" y="3140606"/>
            <a:ext cx="9144000" cy="100019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00" spc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2400" b="0" dirty="0">
                <a:solidFill>
                  <a:schemeClr val="bg1"/>
                </a:solidFill>
              </a:rPr>
              <a:t>Luis Navarro</a:t>
            </a:r>
          </a:p>
          <a:p>
            <a:pPr algn="ctr"/>
            <a:endParaRPr lang="en-US" sz="2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800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90728-8C33-1D7A-AEEE-7557B8321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990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07604C-E073-A724-CD1B-AB981E6A4CDA}"/>
              </a:ext>
            </a:extLst>
          </p:cNvPr>
          <p:cNvSpPr txBox="1"/>
          <p:nvPr/>
        </p:nvSpPr>
        <p:spPr>
          <a:xfrm>
            <a:off x="203198" y="636693"/>
            <a:ext cx="894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 general, the government intervenes in the economy in two ways: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FFC3F-E397-E198-9C96-46DDBF349208}"/>
              </a:ext>
            </a:extLst>
          </p:cNvPr>
          <p:cNvSpPr txBox="1"/>
          <p:nvPr/>
        </p:nvSpPr>
        <p:spPr>
          <a:xfrm>
            <a:off x="2427331" y="1007624"/>
            <a:ext cx="655410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b="1" dirty="0"/>
              <a:t>Types of Government Intervention (Policy Instruments)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Market-based: </a:t>
            </a:r>
            <a:r>
              <a:rPr lang="en-US" sz="1600" dirty="0"/>
              <a:t>government’s actions have effects on incentives of suppliers and consumers.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u="sng" dirty="0"/>
              <a:t>Taxes: </a:t>
            </a:r>
            <a:r>
              <a:rPr lang="en-US" sz="1600" dirty="0"/>
              <a:t>subtract resources from the economy.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u="sng" dirty="0"/>
              <a:t>Expenditures: </a:t>
            </a:r>
            <a:r>
              <a:rPr lang="en-US" sz="1600" dirty="0"/>
              <a:t>inject resources into the economy.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Both cases, lead to changes in relative scarcity.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Regulation-based:</a:t>
            </a:r>
            <a:r>
              <a:rPr lang="en-US" sz="1600" dirty="0"/>
              <a:t> government has the authority to set rules for market exchange.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Ban the exchange of certain goods (e.g. illegal activities).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Restrictions for market exchange (e.g. drinking age).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67D2C41-66FB-5519-7517-249FBC52E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3636"/>
          <a:stretch/>
        </p:blipFill>
        <p:spPr>
          <a:xfrm>
            <a:off x="66935" y="1512440"/>
            <a:ext cx="2956739" cy="255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4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90728-8C33-1D7A-AEEE-7557B8321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990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Market-based solutions: Taxes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07604C-E073-A724-CD1B-AB981E6A4CDA}"/>
              </a:ext>
            </a:extLst>
          </p:cNvPr>
          <p:cNvSpPr txBox="1"/>
          <p:nvPr/>
        </p:nvSpPr>
        <p:spPr>
          <a:xfrm>
            <a:off x="203198" y="636693"/>
            <a:ext cx="8940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Definition: </a:t>
            </a:r>
            <a:r>
              <a:rPr lang="en-US" dirty="0"/>
              <a:t>taxes are mandatory contributions levied on individuals and corporations by a government entity.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FFC3F-E397-E198-9C96-46DDBF349208}"/>
              </a:ext>
            </a:extLst>
          </p:cNvPr>
          <p:cNvSpPr txBox="1"/>
          <p:nvPr/>
        </p:nvSpPr>
        <p:spPr>
          <a:xfrm>
            <a:off x="2764320" y="1725364"/>
            <a:ext cx="539077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b="1" dirty="0"/>
              <a:t>Who has the power to tax?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Only governments have the authority to levy taxes on the population.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Governments across levels (federal, state, municipal, school districts) impose taxes.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67D2C41-66FB-5519-7517-249FBC52E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3636"/>
          <a:stretch/>
        </p:blipFill>
        <p:spPr>
          <a:xfrm>
            <a:off x="66935" y="1512440"/>
            <a:ext cx="2956739" cy="255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5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90728-8C33-1D7A-AEEE-7557B8321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990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does the government tax?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07604C-E073-A724-CD1B-AB981E6A4CDA}"/>
              </a:ext>
            </a:extLst>
          </p:cNvPr>
          <p:cNvSpPr txBox="1"/>
          <p:nvPr/>
        </p:nvSpPr>
        <p:spPr>
          <a:xfrm>
            <a:off x="101599" y="635402"/>
            <a:ext cx="894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Taxes take different forms. 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021D06F8-CCBF-7D21-E4BF-A11CFD713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013721"/>
              </p:ext>
            </p:extLst>
          </p:nvPr>
        </p:nvGraphicFramePr>
        <p:xfrm>
          <a:off x="241299" y="1523799"/>
          <a:ext cx="8801101" cy="281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569">
                  <a:extLst>
                    <a:ext uri="{9D8B030D-6E8A-4147-A177-3AD203B41FA5}">
                      <a16:colId xmlns:a16="http://schemas.microsoft.com/office/drawing/2014/main" val="829703390"/>
                    </a:ext>
                  </a:extLst>
                </a:gridCol>
                <a:gridCol w="3677920">
                  <a:extLst>
                    <a:ext uri="{9D8B030D-6E8A-4147-A177-3AD203B41FA5}">
                      <a16:colId xmlns:a16="http://schemas.microsoft.com/office/drawing/2014/main" val="3124330290"/>
                    </a:ext>
                  </a:extLst>
                </a:gridCol>
                <a:gridCol w="2790612">
                  <a:extLst>
                    <a:ext uri="{9D8B030D-6E8A-4147-A177-3AD203B41FA5}">
                      <a16:colId xmlns:a16="http://schemas.microsoft.com/office/drawing/2014/main" val="3349026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 of Tax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0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03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03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087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Taxes on earnings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Levied on worker’s earnings. Tax on labor income.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Payroll tax.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19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Taxes on individual 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Levied on the income accrued during the year. Labor and non-labor income.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Federal and state individual income tax. Capital gains tax.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433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Taxes on corporate 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Levied on corporate earnings.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Corporate income tax.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235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Taxes on wealth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Taxes based on the value of assets held during the period.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Property tax and Estate tax.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84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Taxes on consumption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Taxes associated with buying and selling goods and services.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Sales tax and excise tax.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7444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E7E779-3FF4-7F93-9F9A-F1F2FEFD2617}"/>
              </a:ext>
            </a:extLst>
          </p:cNvPr>
          <p:cNvSpPr txBox="1"/>
          <p:nvPr/>
        </p:nvSpPr>
        <p:spPr>
          <a:xfrm>
            <a:off x="2448558" y="1079600"/>
            <a:ext cx="394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Type of Taxes (by activity taxed)</a:t>
            </a:r>
          </a:p>
        </p:txBody>
      </p:sp>
    </p:spTree>
    <p:extLst>
      <p:ext uri="{BB962C8B-B14F-4D97-AF65-F5344CB8AC3E}">
        <p14:creationId xmlns:p14="http://schemas.microsoft.com/office/powerpoint/2010/main" val="2520111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07604C-E073-A724-CD1B-AB981E6A4CDA}"/>
              </a:ext>
            </a:extLst>
          </p:cNvPr>
          <p:cNvSpPr txBox="1"/>
          <p:nvPr/>
        </p:nvSpPr>
        <p:spPr>
          <a:xfrm>
            <a:off x="101599" y="735796"/>
            <a:ext cx="8940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Definition: </a:t>
            </a:r>
            <a:r>
              <a:rPr lang="en-US" dirty="0"/>
              <a:t>taxes are mandatory contributions levied on individuals and corporations by a government entity.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FFC3F-E397-E198-9C96-46DDBF349208}"/>
              </a:ext>
            </a:extLst>
          </p:cNvPr>
          <p:cNvSpPr txBox="1"/>
          <p:nvPr/>
        </p:nvSpPr>
        <p:spPr>
          <a:xfrm>
            <a:off x="2870428" y="1430859"/>
            <a:ext cx="612032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b="1" dirty="0"/>
              <a:t>Why does the government impose taxes?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Sustain institutions and make sure the law is enforced. Finance government operation.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Provision of goods and services to the population.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Redistribution of wealth.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Modify behavior. Taxes change prices, thus inducing changes in supply/demand and equilibrium.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5828688-3058-980B-589D-881F5C2521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3636"/>
          <a:stretch/>
        </p:blipFill>
        <p:spPr>
          <a:xfrm>
            <a:off x="66935" y="1512440"/>
            <a:ext cx="2956739" cy="25535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800CA10-3FE9-A2A5-8A77-28EFF631B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990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does the government impose taxes? </a:t>
            </a:r>
          </a:p>
        </p:txBody>
      </p:sp>
    </p:spTree>
    <p:extLst>
      <p:ext uri="{BB962C8B-B14F-4D97-AF65-F5344CB8AC3E}">
        <p14:creationId xmlns:p14="http://schemas.microsoft.com/office/powerpoint/2010/main" val="13370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90728-8C33-1D7A-AEEE-7557B8321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990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does the government impose taxes?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07604C-E073-A724-CD1B-AB981E6A4CDA}"/>
              </a:ext>
            </a:extLst>
          </p:cNvPr>
          <p:cNvSpPr txBox="1"/>
          <p:nvPr/>
        </p:nvSpPr>
        <p:spPr>
          <a:xfrm>
            <a:off x="101599" y="699065"/>
            <a:ext cx="894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Sustain institutions and make sure the law is enforced. Finance government operation.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FFC3F-E397-E198-9C96-46DDBF349208}"/>
              </a:ext>
            </a:extLst>
          </p:cNvPr>
          <p:cNvSpPr txBox="1"/>
          <p:nvPr/>
        </p:nvSpPr>
        <p:spPr>
          <a:xfrm>
            <a:off x="2643717" y="2164035"/>
            <a:ext cx="633772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Government is an institution. An institution conformed of people.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Need to have offices, pay wages, equipment, etc.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There are costs of law enforcement. 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80C9F0C-8C5E-E24E-ACE7-E26E9BF4F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7806"/>
          <a:stretch/>
        </p:blipFill>
        <p:spPr>
          <a:xfrm>
            <a:off x="101599" y="1477358"/>
            <a:ext cx="2531110" cy="208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B90728-8C33-1D7A-AEEE-7557B8321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990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does the government impose taxes?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07604C-E073-A724-CD1B-AB981E6A4CDA}"/>
              </a:ext>
            </a:extLst>
          </p:cNvPr>
          <p:cNvSpPr txBox="1"/>
          <p:nvPr/>
        </p:nvSpPr>
        <p:spPr>
          <a:xfrm>
            <a:off x="101599" y="699065"/>
            <a:ext cx="894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Provision of goods and services to the population.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FFC3F-E397-E198-9C96-46DDBF349208}"/>
              </a:ext>
            </a:extLst>
          </p:cNvPr>
          <p:cNvSpPr txBox="1"/>
          <p:nvPr/>
        </p:nvSpPr>
        <p:spPr>
          <a:xfrm>
            <a:off x="2248747" y="1185285"/>
            <a:ext cx="66742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government is also a market agent. It supplies some goods and demands others.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Supply of government-provided goods is determined by the size of government spending in the economy.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government does not participate in all markets.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u="sng" dirty="0"/>
              <a:t>Government intervention: </a:t>
            </a:r>
            <a:r>
              <a:rPr lang="en-US" sz="1600" dirty="0"/>
              <a:t>spending to correct market failures. Public expenditure is welfare improving (e.g. public goods, incomplete markets).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u="sng" dirty="0"/>
              <a:t>The budget</a:t>
            </a:r>
            <a:r>
              <a:rPr lang="en-US" sz="1600" dirty="0"/>
              <a:t> provides a natural way to look at the presence of the government in the economy. </a:t>
            </a:r>
            <a:endParaRPr lang="en-US" sz="1600" u="sng" dirty="0"/>
          </a:p>
        </p:txBody>
      </p:sp>
      <p:pic>
        <p:nvPicPr>
          <p:cNvPr id="6" name="Graphic 5" descr="Money with solid fill">
            <a:extLst>
              <a:ext uri="{FF2B5EF4-FFF2-40B4-BE49-F238E27FC236}">
                <a16:creationId xmlns:a16="http://schemas.microsoft.com/office/drawing/2014/main" id="{3078B112-DFDD-5A56-0DB6-ECA72B17F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79" y="1612005"/>
            <a:ext cx="1940561" cy="194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2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D4112C74-A76E-A244-A38B-7B589F31A3A0}" vid="{02DB7040-99DC-AA41-AC99-CF992BB610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4F5D463876B2498F216835DB1298F6" ma:contentTypeVersion="13" ma:contentTypeDescription="Create a new document." ma:contentTypeScope="" ma:versionID="7957ea766adc7a1f8ada85e1f16c5ad0">
  <xsd:schema xmlns:xsd="http://www.w3.org/2001/XMLSchema" xmlns:xs="http://www.w3.org/2001/XMLSchema" xmlns:p="http://schemas.microsoft.com/office/2006/metadata/properties" xmlns:ns2="82db8b44-0703-48fc-920e-285d3f66b75e" xmlns:ns3="8db4f6ed-281a-40b3-a3a6-248115f75364" targetNamespace="http://schemas.microsoft.com/office/2006/metadata/properties" ma:root="true" ma:fieldsID="51c19d7e075a31899c1cd216db6b60db" ns2:_="" ns3:_="">
    <xsd:import namespace="82db8b44-0703-48fc-920e-285d3f66b75e"/>
    <xsd:import namespace="8db4f6ed-281a-40b3-a3a6-248115f753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db8b44-0703-48fc-920e-285d3f66b7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b4f6ed-281a-40b3-a3a6-248115f7536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  <ds:schemaRef ds:uri="8db4f6ed-281a-40b3-a3a6-248115f75364"/>
    <ds:schemaRef ds:uri="http://www.w3.org/XML/1998/namespace"/>
    <ds:schemaRef ds:uri="82db8b44-0703-48fc-920e-285d3f66b75e"/>
    <ds:schemaRef ds:uri="http://purl.org/dc/elements/1.1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00CDEACD-F46F-495A-8810-85205DBC33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db8b44-0703-48fc-920e-285d3f66b75e"/>
    <ds:schemaRef ds:uri="8db4f6ed-281a-40b3-a3a6-248115f753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IUB-template</Template>
  <TotalTime>7229</TotalTime>
  <Words>1787</Words>
  <Application>Microsoft Macintosh PowerPoint</Application>
  <PresentationFormat>On-screen Show (16:9)</PresentationFormat>
  <Paragraphs>181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Wingdings</vt:lpstr>
      <vt:lpstr>Main</vt:lpstr>
      <vt:lpstr>PowerPoint Presentation</vt:lpstr>
      <vt:lpstr>Outline for Today</vt:lpstr>
      <vt:lpstr>Introduction</vt:lpstr>
      <vt:lpstr>Introduction</vt:lpstr>
      <vt:lpstr>Market-based solutions: Taxes</vt:lpstr>
      <vt:lpstr>How does the government tax? </vt:lpstr>
      <vt:lpstr>Why does the government impose taxes? </vt:lpstr>
      <vt:lpstr>Why does the government impose taxes? </vt:lpstr>
      <vt:lpstr>Why does the government impose taxes? </vt:lpstr>
      <vt:lpstr>Example of Government Finance: US Government</vt:lpstr>
      <vt:lpstr>Example of Government Finance: US Government</vt:lpstr>
      <vt:lpstr>Example of Government Finance: US Government</vt:lpstr>
      <vt:lpstr>Example of Government Finance: US Government</vt:lpstr>
      <vt:lpstr>Example of Government Finance: US Government</vt:lpstr>
      <vt:lpstr>Example of Government Finance: US Government</vt:lpstr>
      <vt:lpstr>Example of Government Finance: US Government</vt:lpstr>
      <vt:lpstr>How does the government tax? </vt:lpstr>
      <vt:lpstr>Subnational Governments Tax Policy</vt:lpstr>
      <vt:lpstr>Subnational Governments Expenditure Policy</vt:lpstr>
      <vt:lpstr>Why does the government impose taxes? </vt:lpstr>
      <vt:lpstr>Tax Systems: Desired Characteristics</vt:lpstr>
      <vt:lpstr>Tax Systems: Equity</vt:lpstr>
      <vt:lpstr>Tax Systems: Equity</vt:lpstr>
      <vt:lpstr>Tax Systems: Vertical Equity</vt:lpstr>
      <vt:lpstr>Tax Systems: Vertical Equity</vt:lpstr>
      <vt:lpstr>Tax Systems: Efficiency</vt:lpstr>
      <vt:lpstr>How does the government tax? </vt:lpstr>
      <vt:lpstr>How does the government tax? </vt:lpstr>
      <vt:lpstr>For Next Class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Unnecessarily extra long title of presentation</dc:title>
  <dc:creator>Cox, Emily</dc:creator>
  <cp:lastModifiedBy>Navarro Ulloa, Luis Enrique</cp:lastModifiedBy>
  <cp:revision>227</cp:revision>
  <cp:lastPrinted>2014-06-24T16:10:50Z</cp:lastPrinted>
  <dcterms:created xsi:type="dcterms:W3CDTF">2022-01-21T17:11:20Z</dcterms:created>
  <dcterms:modified xsi:type="dcterms:W3CDTF">2024-08-20T14:44:24Z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0x010100774F5D463876B2498F216835DB1298F6</vt:lpwstr>
  </property>
</Properties>
</file>